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3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600"/>
              <a:t>Interval Grade Distribution </a:t>
            </a:r>
          </a:p>
        </c:rich>
      </c:tx>
      <c:layout>
        <c:manualLayout>
          <c:xMode val="edge"/>
          <c:yMode val="edge"/>
          <c:x val="0.19880295683365795"/>
          <c:y val="2.473251617029002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D8-41F4-BAF0-0A0795E4E9B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D8-41F4-BAF0-0A0795E4E9B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D8-41F4-BAF0-0A0795E4E9B9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D8-41F4-BAF0-0A0795E4E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443712"/>
        <c:axId val="237470464"/>
      </c:barChart>
      <c:catAx>
        <c:axId val="23744371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Interval</a:t>
                </a:r>
              </a:p>
            </c:rich>
          </c:tx>
          <c:layout>
            <c:manualLayout>
              <c:xMode val="edge"/>
              <c:yMode val="edge"/>
              <c:x val="0.45321795589999231"/>
              <c:y val="0.9125043016900561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747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7470464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Frequency</a:t>
                </a:r>
              </a:p>
            </c:rich>
          </c:tx>
          <c:layout>
            <c:manualLayout>
              <c:xMode val="edge"/>
              <c:yMode val="edge"/>
              <c:x val="1.0639312500710148E-2"/>
              <c:y val="0.4110517191856731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744371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/>
            </a:pPr>
            <a:r>
              <a:rPr lang="tr-TR" sz="3200" b="1"/>
              <a:t> THM 243 Letter Grade Distribution</a:t>
            </a:r>
          </a:p>
        </c:rich>
      </c:tx>
      <c:layout>
        <c:manualLayout>
          <c:xMode val="edge"/>
          <c:yMode val="edge"/>
          <c:x val="0.13136120779968433"/>
          <c:y val="3.544870516395099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A1-4CC7-8418-C3D5FB52103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A1-4CC7-8418-C3D5FB52103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A1-4CC7-8418-C3D5FB52103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A1-4CC7-8418-C3D5FB52103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A1-4CC7-8418-C3D5FB52103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A1-4CC7-8418-C3D5FB5210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A1-4CC7-8418-C3D5FB521037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A1-4CC7-8418-C3D5FB521037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A1-4CC7-8418-C3D5FB52103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A1-4CC7-8418-C3D5FB52103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A1-4CC7-8418-C3D5FB52103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7CA1-4CC7-8418-C3D5FB521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129088"/>
        <c:axId val="43479424"/>
        <c:axId val="0"/>
      </c:bar3DChart>
      <c:catAx>
        <c:axId val="4312908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/>
                </a:pPr>
                <a:r>
                  <a:rPr lang="tr-TR" sz="20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2179415785757507"/>
              <c:y val="0.928062711907512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43479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794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2000" b="1"/>
                </a:pPr>
                <a:r>
                  <a:rPr lang="tr-TR" sz="20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9229842230569422E-2"/>
              <c:y val="0.418314631707588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4312908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20550776626962"/>
          <c:y val="0.10396745322871102"/>
          <c:w val="0.81042841660257048"/>
          <c:h val="0.63939407249323721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Midterm!$B$4:$B$10</c:f>
              <c:strCache>
                <c:ptCount val="7"/>
                <c:pt idx="0">
                  <c:v>Doğangün</c:v>
                </c:pt>
                <c:pt idx="1">
                  <c:v>Karabıyık</c:v>
                </c:pt>
                <c:pt idx="2">
                  <c:v>Karagül</c:v>
                </c:pt>
                <c:pt idx="3">
                  <c:v>Kaymaz</c:v>
                </c:pt>
                <c:pt idx="4">
                  <c:v>Koçaker</c:v>
                </c:pt>
                <c:pt idx="5">
                  <c:v>Köktan</c:v>
                </c:pt>
                <c:pt idx="6">
                  <c:v>Malçok</c:v>
                </c:pt>
              </c:strCache>
            </c:strRef>
          </c:cat>
          <c:val>
            <c:numRef>
              <c:f>Midterm!$E$4:$E$10</c:f>
              <c:numCache>
                <c:formatCode>#,##0.00</c:formatCode>
                <c:ptCount val="7"/>
                <c:pt idx="0">
                  <c:v>44.166666666666664</c:v>
                </c:pt>
                <c:pt idx="1">
                  <c:v>19.166666666666668</c:v>
                </c:pt>
                <c:pt idx="2">
                  <c:v>65</c:v>
                </c:pt>
                <c:pt idx="3">
                  <c:v>81.666666666666671</c:v>
                </c:pt>
                <c:pt idx="4">
                  <c:v>22.5</c:v>
                </c:pt>
                <c:pt idx="5">
                  <c:v>35</c:v>
                </c:pt>
                <c:pt idx="6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45-4AA6-AB78-FFE97FA19F04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Midterm!$B$4:$B$10</c:f>
              <c:strCache>
                <c:ptCount val="7"/>
                <c:pt idx="0">
                  <c:v>Doğangün</c:v>
                </c:pt>
                <c:pt idx="1">
                  <c:v>Karabıyık</c:v>
                </c:pt>
                <c:pt idx="2">
                  <c:v>Karagül</c:v>
                </c:pt>
                <c:pt idx="3">
                  <c:v>Kaymaz</c:v>
                </c:pt>
                <c:pt idx="4">
                  <c:v>Koçaker</c:v>
                </c:pt>
                <c:pt idx="5">
                  <c:v>Köktan</c:v>
                </c:pt>
                <c:pt idx="6">
                  <c:v>Malçok</c:v>
                </c:pt>
              </c:strCache>
            </c:strRef>
          </c:cat>
          <c:val>
            <c:numRef>
              <c:f>Midterm!$I$4:$I$10</c:f>
              <c:numCache>
                <c:formatCode>0.00</c:formatCode>
                <c:ptCount val="7"/>
                <c:pt idx="0">
                  <c:v>94.117647058823522</c:v>
                </c:pt>
                <c:pt idx="1">
                  <c:v>88.235294117647072</c:v>
                </c:pt>
                <c:pt idx="2">
                  <c:v>85.294117647058826</c:v>
                </c:pt>
                <c:pt idx="3">
                  <c:v>85.294117647058826</c:v>
                </c:pt>
                <c:pt idx="4">
                  <c:v>76.47058823529413</c:v>
                </c:pt>
                <c:pt idx="5">
                  <c:v>80.85561497326205</c:v>
                </c:pt>
                <c:pt idx="6">
                  <c:v>65.882352941176478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45-4AA6-AB78-FFE97FA19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8076800"/>
        <c:axId val="18078720"/>
      </c:lineChart>
      <c:catAx>
        <c:axId val="18076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7968914582354455"/>
              <c:y val="0.92075443201178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078720"/>
        <c:crosses val="autoZero"/>
        <c:auto val="1"/>
        <c:lblAlgn val="ctr"/>
        <c:lblOffset val="100"/>
        <c:noMultiLvlLbl val="0"/>
      </c:catAx>
      <c:valAx>
        <c:axId val="1807872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8.4433914852594383E-3"/>
              <c:y val="0.257139226132496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07680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2515675355823209"/>
          <c:y val="0.62791569670553404"/>
          <c:w val="0.37406677196357135"/>
          <c:h val="5.85548634131091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C4-45AF-814B-BA1BE1A8F8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C4-45AF-814B-BA1BE1A8F8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C4-45AF-814B-BA1BE1A8F8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C4-45AF-814B-BA1BE1A8F8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C4-45AF-814B-BA1BE1A8F87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6C4-45AF-814B-BA1BE1A8F87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6C4-45AF-814B-BA1BE1A8F877}"/>
              </c:ext>
            </c:extLst>
          </c:dPt>
          <c:cat>
            <c:strRef>
              <c:f>Midterm!$B$88:$B$94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Midterm!$C$88:$C$94</c:f>
              <c:numCache>
                <c:formatCode>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6C4-45AF-814B-BA1BE1A8F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967975780468831E-2"/>
          <c:y val="0.86412811057523287"/>
          <c:w val="0.94782200125911942"/>
          <c:h val="0.133835015287494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28/03/2022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30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03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374869"/>
              </p:ext>
            </p:extLst>
          </p:nvPr>
        </p:nvGraphicFramePr>
        <p:xfrm>
          <a:off x="179388" y="188913"/>
          <a:ext cx="8785225" cy="597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54" name="Worksheet" r:id="rId3" imgW="8429672" imgH="2676597" progId="Excel.Sheet.8">
                  <p:embed/>
                </p:oleObj>
              </mc:Choice>
              <mc:Fallback>
                <p:oleObj name="Worksheet" r:id="rId3" imgW="8429672" imgH="267659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785225" cy="5976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40524628"/>
              </p:ext>
            </p:extLst>
          </p:nvPr>
        </p:nvGraphicFramePr>
        <p:xfrm>
          <a:off x="251521" y="2168525"/>
          <a:ext cx="8568952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6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2168525"/>
                        <a:ext cx="8568952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43317079"/>
              </p:ext>
            </p:extLst>
          </p:nvPr>
        </p:nvGraphicFramePr>
        <p:xfrm>
          <a:off x="179388" y="463550"/>
          <a:ext cx="8856662" cy="549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4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63550"/>
                        <a:ext cx="8856662" cy="549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324675"/>
              </p:ext>
            </p:extLst>
          </p:nvPr>
        </p:nvGraphicFramePr>
        <p:xfrm>
          <a:off x="251519" y="260648"/>
          <a:ext cx="8712969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100011"/>
              </p:ext>
            </p:extLst>
          </p:nvPr>
        </p:nvGraphicFramePr>
        <p:xfrm>
          <a:off x="251520" y="260648"/>
          <a:ext cx="871296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951316"/>
              </p:ext>
            </p:extLst>
          </p:nvPr>
        </p:nvGraphicFramePr>
        <p:xfrm>
          <a:off x="179511" y="188640"/>
          <a:ext cx="8784977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590027"/>
              </p:ext>
            </p:extLst>
          </p:nvPr>
        </p:nvGraphicFramePr>
        <p:xfrm>
          <a:off x="250824" y="620713"/>
          <a:ext cx="8713663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" name="Worksheet" r:id="rId3" imgW="5219569" imgH="2085950" progId="Excel.Sheet.8">
                  <p:embed/>
                </p:oleObj>
              </mc:Choice>
              <mc:Fallback>
                <p:oleObj name="Worksheet" r:id="rId3" imgW="5219569" imgH="20859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" y="620713"/>
                        <a:ext cx="8713663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177252"/>
              </p:ext>
            </p:extLst>
          </p:nvPr>
        </p:nvGraphicFramePr>
        <p:xfrm>
          <a:off x="5076056" y="764704"/>
          <a:ext cx="3688532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Worksheet" r:id="rId3" imgW="2495400" imgH="2047937" progId="Excel.Sheet.8">
                  <p:embed/>
                </p:oleObj>
              </mc:Choice>
              <mc:Fallback>
                <p:oleObj name="Worksheet" r:id="rId3" imgW="2495400" imgH="204793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764704"/>
                        <a:ext cx="3688532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770622"/>
              </p:ext>
            </p:extLst>
          </p:nvPr>
        </p:nvGraphicFramePr>
        <p:xfrm>
          <a:off x="251520" y="836712"/>
          <a:ext cx="43204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1313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132</cp:revision>
  <dcterms:created xsi:type="dcterms:W3CDTF">2009-11-08T07:48:00Z</dcterms:created>
  <dcterms:modified xsi:type="dcterms:W3CDTF">2022-03-28T12:22:54Z</dcterms:modified>
</cp:coreProperties>
</file>